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8B8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58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34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4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18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91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20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41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22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57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2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3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1E971-AD7E-4CE8-9EB8-D612B216163B}" type="datetimeFigureOut">
              <a:rPr lang="ru-RU" smtClean="0"/>
              <a:t>04.07.2020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2B1F-2D44-4CD9-A575-BE66ADEDC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3578" y="161925"/>
            <a:ext cx="10291157" cy="20825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ФІЗИЧНА   РЕАБІЛІТАЦІЯ В   ГЕРОНТОЛОГІЇ</a:t>
            </a:r>
            <a:endParaRPr lang="ru-RU" b="1" dirty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24350"/>
            <a:ext cx="9144000" cy="93345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116" y="2480178"/>
            <a:ext cx="5569768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5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Мета курсу: </a:t>
            </a:r>
            <a:r>
              <a:rPr lang="ru-RU" sz="6000" b="1" dirty="0" smtClean="0">
                <a:solidFill>
                  <a:srgbClr val="002060"/>
                </a:solidFill>
              </a:rPr>
              <a:t/>
            </a:r>
            <a:br>
              <a:rPr lang="ru-RU" sz="6000" b="1" dirty="0" smtClean="0">
                <a:solidFill>
                  <a:srgbClr val="002060"/>
                </a:solidFill>
              </a:rPr>
            </a:b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53644" y="1314449"/>
            <a:ext cx="6938355" cy="5343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err="1" smtClean="0">
                <a:solidFill>
                  <a:schemeClr val="bg1"/>
                </a:solidFill>
              </a:rPr>
              <a:t>Сформувати</a:t>
            </a:r>
            <a:r>
              <a:rPr lang="ru-RU" sz="3600" b="1" dirty="0" smtClean="0">
                <a:solidFill>
                  <a:schemeClr val="bg1"/>
                </a:solidFill>
              </a:rPr>
              <a:t>  у </a:t>
            </a:r>
            <a:r>
              <a:rPr lang="ru-RU" sz="3600" b="1" dirty="0" err="1" smtClean="0">
                <a:solidFill>
                  <a:schemeClr val="bg1"/>
                </a:solidFill>
              </a:rPr>
              <a:t>здобувачів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вищої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освіти</a:t>
            </a:r>
            <a:r>
              <a:rPr lang="ru-RU" sz="3600" b="1" dirty="0" smtClean="0">
                <a:solidFill>
                  <a:schemeClr val="bg1"/>
                </a:solidFill>
              </a:rPr>
              <a:t>  </a:t>
            </a:r>
            <a:r>
              <a:rPr lang="ru-RU" sz="3600" b="1" dirty="0" err="1" smtClean="0">
                <a:solidFill>
                  <a:schemeClr val="bg1"/>
                </a:solidFill>
              </a:rPr>
              <a:t>знання</a:t>
            </a:r>
            <a:r>
              <a:rPr lang="ru-RU" sz="3600" b="1" dirty="0" smtClean="0">
                <a:solidFill>
                  <a:schemeClr val="bg1"/>
                </a:solidFill>
              </a:rPr>
              <a:t> з </a:t>
            </a:r>
            <a:r>
              <a:rPr lang="ru-RU" sz="3600" b="1" dirty="0" err="1" smtClean="0">
                <a:solidFill>
                  <a:schemeClr val="bg1"/>
                </a:solidFill>
              </a:rPr>
              <a:t>біологічних</a:t>
            </a:r>
            <a:r>
              <a:rPr lang="ru-RU" sz="3600" b="1" dirty="0" smtClean="0">
                <a:solidFill>
                  <a:schemeClr val="bg1"/>
                </a:solidFill>
              </a:rPr>
              <a:t> основ </a:t>
            </a:r>
            <a:r>
              <a:rPr lang="ru-RU" sz="3600" b="1" dirty="0" err="1" smtClean="0">
                <a:solidFill>
                  <a:schemeClr val="bg1"/>
                </a:solidFill>
              </a:rPr>
              <a:t>геронтології</a:t>
            </a:r>
            <a:r>
              <a:rPr lang="ru-RU" sz="3600" b="1" dirty="0" smtClean="0">
                <a:solidFill>
                  <a:schemeClr val="bg1"/>
                </a:solidFill>
              </a:rPr>
              <a:t>, а </a:t>
            </a:r>
            <a:r>
              <a:rPr lang="ru-RU" sz="3600" b="1" dirty="0" err="1" smtClean="0">
                <a:solidFill>
                  <a:schemeClr val="bg1"/>
                </a:solidFill>
              </a:rPr>
              <a:t>також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ознайомити</a:t>
            </a:r>
            <a:r>
              <a:rPr lang="ru-RU" sz="3600" b="1" dirty="0" smtClean="0">
                <a:solidFill>
                  <a:schemeClr val="bg1"/>
                </a:solidFill>
              </a:rPr>
              <a:t> з </a:t>
            </a:r>
            <a:r>
              <a:rPr lang="ru-RU" sz="3600" b="1" dirty="0" err="1" smtClean="0">
                <a:solidFill>
                  <a:schemeClr val="bg1"/>
                </a:solidFill>
              </a:rPr>
              <a:t>динамікою</a:t>
            </a:r>
            <a:r>
              <a:rPr lang="ru-RU" sz="3600" b="1" dirty="0" smtClean="0">
                <a:solidFill>
                  <a:schemeClr val="bg1"/>
                </a:solidFill>
              </a:rPr>
              <a:t> та характером </a:t>
            </a:r>
            <a:r>
              <a:rPr lang="ru-RU" sz="3600" b="1" dirty="0" err="1" smtClean="0">
                <a:solidFill>
                  <a:schemeClr val="bg1"/>
                </a:solidFill>
              </a:rPr>
              <a:t>взаємозв’язків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різних</a:t>
            </a:r>
            <a:r>
              <a:rPr lang="ru-RU" sz="3600" b="1" dirty="0" smtClean="0">
                <a:solidFill>
                  <a:schemeClr val="bg1"/>
                </a:solidFill>
              </a:rPr>
              <a:t> систем </a:t>
            </a:r>
            <a:r>
              <a:rPr lang="ru-RU" sz="3600" b="1" dirty="0" err="1" smtClean="0">
                <a:solidFill>
                  <a:schemeClr val="bg1"/>
                </a:solidFill>
              </a:rPr>
              <a:t>органів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під</a:t>
            </a:r>
            <a:r>
              <a:rPr lang="ru-RU" sz="3600" b="1" dirty="0" smtClean="0">
                <a:solidFill>
                  <a:schemeClr val="bg1"/>
                </a:solidFill>
              </a:rPr>
              <a:t> час </a:t>
            </a:r>
            <a:r>
              <a:rPr lang="ru-RU" sz="3600" b="1" dirty="0" err="1" smtClean="0">
                <a:solidFill>
                  <a:schemeClr val="bg1"/>
                </a:solidFill>
              </a:rPr>
              <a:t>старіння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організму</a:t>
            </a:r>
            <a:r>
              <a:rPr lang="ru-RU" sz="3600" b="1" dirty="0" smtClean="0">
                <a:solidFill>
                  <a:schemeClr val="bg1"/>
                </a:solidFill>
              </a:rPr>
              <a:t>, </a:t>
            </a:r>
            <a:r>
              <a:rPr lang="ru-RU" sz="3600" b="1" dirty="0" err="1" smtClean="0">
                <a:solidFill>
                  <a:schemeClr val="bg1"/>
                </a:solidFill>
              </a:rPr>
              <a:t>познайомити</a:t>
            </a:r>
            <a:r>
              <a:rPr lang="ru-RU" sz="3600" b="1" dirty="0" smtClean="0">
                <a:solidFill>
                  <a:schemeClr val="bg1"/>
                </a:solidFill>
              </a:rPr>
              <a:t> з </a:t>
            </a:r>
            <a:r>
              <a:rPr lang="ru-RU" sz="3600" b="1" dirty="0" err="1" smtClean="0">
                <a:solidFill>
                  <a:schemeClr val="bg1"/>
                </a:solidFill>
              </a:rPr>
              <a:t>особливостями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проведення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фізичної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терапії</a:t>
            </a:r>
            <a:r>
              <a:rPr lang="ru-RU" sz="3600" b="1" dirty="0" smtClean="0">
                <a:solidFill>
                  <a:schemeClr val="bg1"/>
                </a:solidFill>
              </a:rPr>
              <a:t> для </a:t>
            </a:r>
            <a:r>
              <a:rPr lang="ru-RU" sz="3600" b="1" dirty="0" err="1" smtClean="0">
                <a:solidFill>
                  <a:schemeClr val="bg1"/>
                </a:solidFill>
              </a:rPr>
              <a:t>осіб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старечого</a:t>
            </a:r>
            <a:r>
              <a:rPr lang="ru-RU" sz="3600" b="1" dirty="0" smtClean="0">
                <a:solidFill>
                  <a:schemeClr val="bg1"/>
                </a:solidFill>
              </a:rPr>
              <a:t> та </a:t>
            </a:r>
            <a:r>
              <a:rPr lang="ru-RU" sz="3600" b="1" dirty="0" err="1" smtClean="0">
                <a:solidFill>
                  <a:schemeClr val="bg1"/>
                </a:solidFill>
              </a:rPr>
              <a:t>похилого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віку</a:t>
            </a:r>
            <a:r>
              <a:rPr lang="ru-RU" sz="3600" b="1" dirty="0" smtClean="0">
                <a:solidFill>
                  <a:schemeClr val="bg1"/>
                </a:solidFill>
              </a:rPr>
              <a:t>. </a:t>
            </a:r>
          </a:p>
          <a:p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914650"/>
            <a:ext cx="4895850" cy="394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27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 smtClean="0"/>
              <a:t>Після завершення курсу студенти повинні вміти: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069" y="1825624"/>
            <a:ext cx="11795760" cy="5032375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uk-UA" b="1" dirty="0"/>
              <a:t>застосовувати соціально-медичні моделі при наданні допомоги </a:t>
            </a:r>
            <a:r>
              <a:rPr lang="uk-UA" b="1" dirty="0" smtClean="0"/>
              <a:t> даній  категорії </a:t>
            </a:r>
            <a:r>
              <a:rPr lang="uk-UA" b="1" dirty="0"/>
              <a:t>пацієнтів; </a:t>
            </a:r>
            <a:endParaRPr lang="ru-RU" b="1" dirty="0"/>
          </a:p>
          <a:p>
            <a:pPr lvl="0" algn="just"/>
            <a:r>
              <a:rPr lang="uk-UA" b="1" dirty="0"/>
              <a:t>вводити в практику фізичної реабілітації в геронтології оцінки та складати список проблем пацієнта за концепцією Міжнародної класифікації функціонування, інвалідності та здоров'я (МКФ, ВООЗ 2001);</a:t>
            </a:r>
            <a:endParaRPr lang="ru-RU" b="1" dirty="0"/>
          </a:p>
          <a:p>
            <a:pPr lvl="0" algn="just"/>
            <a:r>
              <a:rPr lang="uk-UA" b="1" dirty="0"/>
              <a:t>застосовувати навички проведення групових та індивідуальних занять з людьми похилого віку;</a:t>
            </a:r>
            <a:endParaRPr lang="ru-RU" b="1" dirty="0"/>
          </a:p>
          <a:p>
            <a:pPr lvl="0" algn="just"/>
            <a:r>
              <a:rPr lang="uk-UA" b="1" dirty="0"/>
              <a:t>безпечно та ефективно використовувати пристрої, прилади та обладнання для проведення реабілітаційних заходів; пристрої та обладнання для контролю основних життєвих показників пацієнта; технічні допоміжні засоби пересування та самообслуговування; </a:t>
            </a:r>
            <a:endParaRPr lang="ru-RU" b="1" dirty="0"/>
          </a:p>
          <a:p>
            <a:pPr lvl="0" algn="just"/>
            <a:r>
              <a:rPr lang="uk-UA" b="1" dirty="0"/>
              <a:t>демонструвати уміння вербального і невербального спілкування з особами та групами співрозмовників, різними за віком, рівнем освіти, соціальною і професійною приналежністю, психологічними та когнітивними якостями тощо, участі у </a:t>
            </a:r>
            <a:r>
              <a:rPr lang="uk-UA" b="1" dirty="0" err="1"/>
              <a:t>мультидисциплінарному</a:t>
            </a:r>
            <a:r>
              <a:rPr lang="uk-UA" b="1" dirty="0"/>
              <a:t> спілкуванні; </a:t>
            </a:r>
            <a:endParaRPr lang="ru-RU" b="1" dirty="0"/>
          </a:p>
          <a:p>
            <a:pPr lvl="0" algn="just"/>
            <a:r>
              <a:rPr lang="uk-UA" b="1" dirty="0"/>
              <a:t>демонструвати уміння проводити інструктаж та навчання клієнтів похилого віку, членів їх родин, колег і невеликих груп; </a:t>
            </a:r>
            <a:endParaRPr lang="ru-RU" b="1" dirty="0"/>
          </a:p>
          <a:p>
            <a:pPr lvl="0" algn="just"/>
            <a:r>
              <a:rPr lang="uk-UA" b="1" dirty="0"/>
              <a:t>оцінювати результати виконання реабілітаційної програми з використанням відповідних засобів вимірювання та модифікації поточної </a:t>
            </a:r>
            <a:r>
              <a:rPr lang="uk-UA" b="1" dirty="0" smtClean="0"/>
              <a:t>діяльності.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13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5988"/>
            <a:ext cx="10515600" cy="1216058"/>
          </a:xfrm>
        </p:spPr>
        <p:txBody>
          <a:bodyPr/>
          <a:lstStyle/>
          <a:p>
            <a:r>
              <a:rPr lang="uk-UA" b="1" dirty="0" smtClean="0"/>
              <a:t>Лекційний модуль</a:t>
            </a:r>
            <a:r>
              <a:rPr lang="uk-UA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792" y="1414022"/>
            <a:ext cx="11005008" cy="531671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Старіння як біологічний процес, теорії </a:t>
            </a:r>
            <a:r>
              <a:rPr lang="uk-UA" b="1" dirty="0" smtClean="0"/>
              <a:t>старіння</a:t>
            </a:r>
          </a:p>
          <a:p>
            <a:r>
              <a:rPr lang="uk-UA" b="1" dirty="0" smtClean="0"/>
              <a:t>Патофізіологічні </a:t>
            </a:r>
            <a:r>
              <a:rPr lang="uk-UA" b="1" dirty="0"/>
              <a:t>особливості літньої </a:t>
            </a:r>
            <a:r>
              <a:rPr lang="uk-UA" b="1" dirty="0" smtClean="0"/>
              <a:t>людини</a:t>
            </a:r>
          </a:p>
          <a:p>
            <a:r>
              <a:rPr lang="uk-UA" b="1" dirty="0" smtClean="0"/>
              <a:t>Оцінка </a:t>
            </a:r>
            <a:r>
              <a:rPr lang="uk-UA" b="1" dirty="0"/>
              <a:t>фізичного стану літньої </a:t>
            </a:r>
            <a:r>
              <a:rPr lang="uk-UA" b="1" dirty="0" smtClean="0"/>
              <a:t>людини</a:t>
            </a:r>
          </a:p>
          <a:p>
            <a:r>
              <a:rPr lang="uk-UA" b="1" dirty="0" smtClean="0"/>
              <a:t>Хвороби</a:t>
            </a:r>
            <a:r>
              <a:rPr lang="uk-UA" b="1" dirty="0"/>
              <a:t>, які виникають в похилому віці</a:t>
            </a:r>
            <a:r>
              <a:rPr lang="uk-UA" dirty="0" smtClean="0"/>
              <a:t>.</a:t>
            </a:r>
          </a:p>
          <a:p>
            <a:r>
              <a:rPr lang="ru-RU" b="1" dirty="0" err="1"/>
              <a:t>Фізична</a:t>
            </a:r>
            <a:r>
              <a:rPr lang="ru-RU" b="1" dirty="0"/>
              <a:t> </a:t>
            </a:r>
            <a:r>
              <a:rPr lang="ru-RU" b="1" dirty="0" err="1"/>
              <a:t>реабілітація</a:t>
            </a:r>
            <a:r>
              <a:rPr lang="ru-RU" b="1" dirty="0"/>
              <a:t> людей </a:t>
            </a:r>
            <a:r>
              <a:rPr lang="ru-RU" b="1" dirty="0" err="1"/>
              <a:t>похилого</a:t>
            </a:r>
            <a:r>
              <a:rPr lang="ru-RU" b="1" dirty="0"/>
              <a:t> </a:t>
            </a:r>
            <a:r>
              <a:rPr lang="ru-RU" b="1" dirty="0" err="1"/>
              <a:t>віку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відхилення</a:t>
            </a:r>
            <a:r>
              <a:rPr lang="ru-RU" b="1" dirty="0"/>
              <a:t> в </a:t>
            </a:r>
            <a:r>
              <a:rPr lang="ru-RU" b="1" dirty="0" err="1"/>
              <a:t>серцево-судинній</a:t>
            </a:r>
            <a:r>
              <a:rPr lang="ru-RU" b="1" dirty="0"/>
              <a:t> </a:t>
            </a:r>
            <a:r>
              <a:rPr lang="ru-RU" b="1" dirty="0" err="1"/>
              <a:t>системі</a:t>
            </a:r>
            <a:r>
              <a:rPr lang="ru-RU" b="1" dirty="0"/>
              <a:t>.</a:t>
            </a:r>
            <a:endParaRPr lang="ru-RU" b="1" dirty="0"/>
          </a:p>
          <a:p>
            <a:r>
              <a:rPr lang="uk-UA" b="1" dirty="0"/>
              <a:t>Фізична реабілітація людей похилого віку, що мають відхилення в респіраторній </a:t>
            </a:r>
            <a:r>
              <a:rPr lang="uk-UA" b="1" dirty="0" smtClean="0"/>
              <a:t>системі</a:t>
            </a:r>
          </a:p>
          <a:p>
            <a:r>
              <a:rPr lang="uk-UA" b="1" dirty="0" smtClean="0"/>
              <a:t>Фізична </a:t>
            </a:r>
            <a:r>
              <a:rPr lang="uk-UA" b="1" dirty="0"/>
              <a:t>реабілітація похилих осіб після травм опорно-рухової системи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Фізична реабілітація осіб похилого віку при захворюваннях нервової системи</a:t>
            </a:r>
            <a:r>
              <a:rPr lang="uk-UA" b="1" dirty="0" smtClean="0"/>
              <a:t>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Фізична </a:t>
            </a:r>
            <a:r>
              <a:rPr lang="uk-UA" b="1" dirty="0"/>
              <a:t>реабілітація похилих осіб, які мають захворювання видільної системи </a:t>
            </a:r>
            <a:endParaRPr lang="uk-UA" b="1" dirty="0" smtClean="0"/>
          </a:p>
          <a:p>
            <a:r>
              <a:rPr lang="uk-UA" b="1" dirty="0" smtClean="0"/>
              <a:t>Літні </a:t>
            </a:r>
            <a:r>
              <a:rPr lang="uk-UA" b="1" dirty="0"/>
              <a:t>люди як об'єкт соціальної роботи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328" y="0"/>
            <a:ext cx="4034672" cy="279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2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292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 Unicode</vt:lpstr>
      <vt:lpstr>Тема Office</vt:lpstr>
      <vt:lpstr>ФІЗИЧНА   РЕАБІЛІТАЦІЯ В   ГЕРОНТОЛОГІЇ</vt:lpstr>
      <vt:lpstr>Мета курсу:  </vt:lpstr>
      <vt:lpstr>Після завершення курсу студенти повинні вміти:</vt:lpstr>
      <vt:lpstr>Лекційний модуль: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ФІЗИЧНА   РЕАБІЛІТАЦІЯ В   ГЕРОНТОЛОГІЇ</dc:title>
  <dc:creator>Юра</dc:creator>
  <cp:lastModifiedBy>Юра</cp:lastModifiedBy>
  <cp:revision>6</cp:revision>
  <dcterms:created xsi:type="dcterms:W3CDTF">2020-07-04T06:12:13Z</dcterms:created>
  <dcterms:modified xsi:type="dcterms:W3CDTF">2020-07-04T07:18:01Z</dcterms:modified>
</cp:coreProperties>
</file>